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7" r:id="rId4"/>
    <p:sldId id="258" r:id="rId5"/>
    <p:sldId id="262" r:id="rId6"/>
    <p:sldId id="263" r:id="rId7"/>
    <p:sldId id="266" r:id="rId8"/>
    <p:sldId id="264" r:id="rId9"/>
    <p:sldId id="270" r:id="rId10"/>
    <p:sldId id="276" r:id="rId11"/>
    <p:sldId id="282" r:id="rId12"/>
    <p:sldId id="274" r:id="rId13"/>
    <p:sldId id="278" r:id="rId14"/>
    <p:sldId id="279" r:id="rId15"/>
    <p:sldId id="280" r:id="rId16"/>
    <p:sldId id="281"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4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4487F1-FEF6-4EA7-9951-44903F694527}"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358088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4487F1-FEF6-4EA7-9951-44903F694527}"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388955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4487F1-FEF6-4EA7-9951-44903F694527}"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340737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4487F1-FEF6-4EA7-9951-44903F694527}"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427369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4487F1-FEF6-4EA7-9951-44903F694527}" type="datetimeFigureOut">
              <a:rPr lang="en-GB" smtClean="0"/>
              <a:t>30/05/2017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149250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4487F1-FEF6-4EA7-9951-44903F694527}"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2488197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4487F1-FEF6-4EA7-9951-44903F694527}" type="datetimeFigureOut">
              <a:rPr lang="en-GB" smtClean="0"/>
              <a:t>30/05/2017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353918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4487F1-FEF6-4EA7-9951-44903F694527}" type="datetimeFigureOut">
              <a:rPr lang="en-GB" smtClean="0"/>
              <a:t>30/05/2017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17300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487F1-FEF6-4EA7-9951-44903F694527}" type="datetimeFigureOut">
              <a:rPr lang="en-GB" smtClean="0"/>
              <a:t>30/05/2017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213888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487F1-FEF6-4EA7-9951-44903F694527}"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2874942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4487F1-FEF6-4EA7-9951-44903F694527}" type="datetimeFigureOut">
              <a:rPr lang="en-GB" smtClean="0"/>
              <a:t>30/05/2017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8D9A0-D4AE-44E4-A16B-4EA48FC03037}" type="slidenum">
              <a:rPr lang="en-GB" smtClean="0"/>
              <a:t>‹#›</a:t>
            </a:fld>
            <a:endParaRPr lang="en-GB"/>
          </a:p>
        </p:txBody>
      </p:sp>
    </p:spTree>
    <p:extLst>
      <p:ext uri="{BB962C8B-B14F-4D97-AF65-F5344CB8AC3E}">
        <p14:creationId xmlns:p14="http://schemas.microsoft.com/office/powerpoint/2010/main" val="247264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487F1-FEF6-4EA7-9951-44903F694527}" type="datetimeFigureOut">
              <a:rPr lang="en-GB" smtClean="0"/>
              <a:t>30/05/2017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8D9A0-D4AE-44E4-A16B-4EA48FC03037}" type="slidenum">
              <a:rPr lang="en-GB" smtClean="0"/>
              <a:t>‹#›</a:t>
            </a:fld>
            <a:endParaRPr lang="en-GB"/>
          </a:p>
        </p:txBody>
      </p:sp>
    </p:spTree>
    <p:extLst>
      <p:ext uri="{BB962C8B-B14F-4D97-AF65-F5344CB8AC3E}">
        <p14:creationId xmlns:p14="http://schemas.microsoft.com/office/powerpoint/2010/main" val="80318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92696"/>
            <a:ext cx="7772400" cy="1470025"/>
          </a:xfrm>
        </p:spPr>
        <p:txBody>
          <a:bodyPr>
            <a:normAutofit fontScale="90000"/>
          </a:bodyPr>
          <a:lstStyle/>
          <a:p>
            <a:r>
              <a:rPr lang="en-GB" dirty="0"/>
              <a:t>Diagnosis of acid base balance in diarrhoeic </a:t>
            </a:r>
            <a:r>
              <a:rPr lang="en-GB" dirty="0" smtClean="0"/>
              <a:t>calves. </a:t>
            </a:r>
            <a:br>
              <a:rPr lang="en-GB" dirty="0" smtClean="0"/>
            </a:br>
            <a:r>
              <a:rPr lang="en-GB" dirty="0" smtClean="0"/>
              <a:t>Implementation </a:t>
            </a:r>
            <a:r>
              <a:rPr lang="en-GB" dirty="0"/>
              <a:t>in practice</a:t>
            </a:r>
          </a:p>
        </p:txBody>
      </p:sp>
      <p:sp>
        <p:nvSpPr>
          <p:cNvPr id="3" name="Subtitle 2"/>
          <p:cNvSpPr>
            <a:spLocks noGrp="1"/>
          </p:cNvSpPr>
          <p:nvPr>
            <p:ph type="subTitle" idx="1"/>
          </p:nvPr>
        </p:nvSpPr>
        <p:spPr/>
        <p:txBody>
          <a:bodyPr/>
          <a:lstStyle/>
          <a:p>
            <a:r>
              <a:rPr lang="en-GB" dirty="0" smtClean="0"/>
              <a:t>Dai Grove-White</a:t>
            </a:r>
            <a:endParaRPr lang="en-GB" dirty="0"/>
          </a:p>
        </p:txBody>
      </p:sp>
    </p:spTree>
    <p:extLst>
      <p:ext uri="{BB962C8B-B14F-4D97-AF65-F5344CB8AC3E}">
        <p14:creationId xmlns:p14="http://schemas.microsoft.com/office/powerpoint/2010/main" val="802620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hich led to ……….</a:t>
            </a:r>
            <a:endParaRPr lang="en-GB" dirty="0"/>
          </a:p>
        </p:txBody>
      </p:sp>
      <p:sp>
        <p:nvSpPr>
          <p:cNvPr id="3" name="Content Placeholder 2"/>
          <p:cNvSpPr>
            <a:spLocks noGrp="1"/>
          </p:cNvSpPr>
          <p:nvPr>
            <p:ph idx="1"/>
          </p:nvPr>
        </p:nvSpPr>
        <p:spPr/>
        <p:txBody>
          <a:bodyPr/>
          <a:lstStyle/>
          <a:p>
            <a:r>
              <a:rPr lang="en-GB" dirty="0" smtClean="0"/>
              <a:t>“roll out” into the field</a:t>
            </a:r>
          </a:p>
          <a:p>
            <a:pPr lvl="1"/>
            <a:r>
              <a:rPr lang="en-GB" dirty="0"/>
              <a:t>r</a:t>
            </a:r>
            <a:r>
              <a:rPr lang="en-GB" dirty="0" smtClean="0"/>
              <a:t>ational use of ORS</a:t>
            </a:r>
          </a:p>
          <a:p>
            <a:pPr lvl="1"/>
            <a:r>
              <a:rPr lang="en-GB" dirty="0"/>
              <a:t>w</a:t>
            </a:r>
            <a:r>
              <a:rPr lang="en-GB" dirty="0" smtClean="0"/>
              <a:t>ide adoption of IV therapy by practitioners</a:t>
            </a:r>
          </a:p>
          <a:p>
            <a:pPr lvl="2"/>
            <a:r>
              <a:rPr lang="en-GB" dirty="0"/>
              <a:t>m</a:t>
            </a:r>
            <a:r>
              <a:rPr lang="en-GB" dirty="0" smtClean="0"/>
              <a:t>etabolic acidosis as a therapeutic target</a:t>
            </a:r>
          </a:p>
          <a:p>
            <a:pPr lvl="3"/>
            <a:r>
              <a:rPr lang="en-GB" dirty="0" err="1" smtClean="0"/>
              <a:t>Harleco</a:t>
            </a:r>
            <a:r>
              <a:rPr lang="en-GB" dirty="0" smtClean="0"/>
              <a:t> – but sales discontinued by 2000</a:t>
            </a:r>
          </a:p>
          <a:p>
            <a:pPr lvl="3"/>
            <a:r>
              <a:rPr lang="en-GB" dirty="0"/>
              <a:t>a</a:t>
            </a:r>
            <a:r>
              <a:rPr lang="en-GB" dirty="0" smtClean="0"/>
              <a:t>ge distribution and clinical signs</a:t>
            </a:r>
            <a:endParaRPr lang="en-GB"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211960" y="4437112"/>
            <a:ext cx="2620088" cy="2170115"/>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4" y="4437112"/>
            <a:ext cx="2350248" cy="185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526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Current options for field assessment of acid base disturbances.</a:t>
            </a:r>
            <a:endParaRPr lang="en-GB" dirty="0"/>
          </a:p>
        </p:txBody>
      </p:sp>
      <p:sp>
        <p:nvSpPr>
          <p:cNvPr id="3" name="Content Placeholder 2"/>
          <p:cNvSpPr>
            <a:spLocks noGrp="1"/>
          </p:cNvSpPr>
          <p:nvPr>
            <p:ph idx="1"/>
          </p:nvPr>
        </p:nvSpPr>
        <p:spPr>
          <a:xfrm>
            <a:off x="179512" y="1600200"/>
            <a:ext cx="8507288" cy="4525963"/>
          </a:xfrm>
        </p:spPr>
        <p:txBody>
          <a:bodyPr>
            <a:normAutofit lnSpcReduction="10000"/>
          </a:bodyPr>
          <a:lstStyle/>
          <a:p>
            <a:r>
              <a:rPr lang="en-GB" dirty="0" smtClean="0"/>
              <a:t>Hand held point-of-care devices e.g. </a:t>
            </a:r>
            <a:r>
              <a:rPr lang="en-GB" dirty="0" err="1" smtClean="0"/>
              <a:t>iSTAT</a:t>
            </a:r>
            <a:endParaRPr lang="en-GB" dirty="0" smtClean="0"/>
          </a:p>
          <a:p>
            <a:r>
              <a:rPr lang="en-GB" dirty="0" smtClean="0"/>
              <a:t>pH meters</a:t>
            </a:r>
          </a:p>
          <a:p>
            <a:pPr lvl="1"/>
            <a:r>
              <a:rPr lang="en-GB" dirty="0"/>
              <a:t>n</a:t>
            </a:r>
            <a:r>
              <a:rPr lang="en-GB" dirty="0" smtClean="0"/>
              <a:t>o discrimination as to type of disturbance</a:t>
            </a:r>
          </a:p>
          <a:p>
            <a:r>
              <a:rPr lang="en-GB" dirty="0"/>
              <a:t>c</a:t>
            </a:r>
            <a:r>
              <a:rPr lang="en-GB" dirty="0" smtClean="0"/>
              <a:t>urrently working on “</a:t>
            </a:r>
            <a:r>
              <a:rPr lang="en-GB" dirty="0" err="1" smtClean="0"/>
              <a:t>harleco</a:t>
            </a:r>
            <a:r>
              <a:rPr lang="en-GB" dirty="0" smtClean="0"/>
              <a:t> like” apparatus </a:t>
            </a:r>
          </a:p>
          <a:p>
            <a:pPr lvl="1"/>
            <a:r>
              <a:rPr lang="en-GB" dirty="0"/>
              <a:t>p</a:t>
            </a:r>
            <a:r>
              <a:rPr lang="en-GB" dirty="0" smtClean="0"/>
              <a:t>lastic</a:t>
            </a:r>
          </a:p>
          <a:p>
            <a:pPr lvl="1"/>
            <a:r>
              <a:rPr lang="en-GB" dirty="0"/>
              <a:t>c</a:t>
            </a:r>
            <a:r>
              <a:rPr lang="en-GB" dirty="0" smtClean="0"/>
              <a:t>heap</a:t>
            </a:r>
          </a:p>
          <a:p>
            <a:pPr lvl="1"/>
            <a:r>
              <a:rPr lang="en-GB" dirty="0"/>
              <a:t>s</a:t>
            </a:r>
            <a:r>
              <a:rPr lang="en-GB" dirty="0" smtClean="0"/>
              <a:t>olar powered shaker (Stage 2)</a:t>
            </a:r>
          </a:p>
          <a:p>
            <a:pPr lvl="1"/>
            <a:r>
              <a:rPr lang="en-GB" dirty="0"/>
              <a:t>m</a:t>
            </a:r>
            <a:r>
              <a:rPr lang="en-GB" dirty="0" smtClean="0"/>
              <a:t>edical application in resource-poor settings </a:t>
            </a:r>
          </a:p>
          <a:p>
            <a:pPr lvl="2"/>
            <a:r>
              <a:rPr lang="en-GB" dirty="0"/>
              <a:t>a</a:t>
            </a:r>
            <a:r>
              <a:rPr lang="en-GB" dirty="0" smtClean="0"/>
              <a:t>cute malaria ?</a:t>
            </a:r>
          </a:p>
          <a:p>
            <a:pPr lvl="1"/>
            <a:endParaRPr lang="en-GB" dirty="0"/>
          </a:p>
        </p:txBody>
      </p:sp>
      <p:pic>
        <p:nvPicPr>
          <p:cNvPr id="1026" name="Picture 2" descr="C:\Users\daigw\Desktop\Michell_lecture\istat-syste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0053" y="1933141"/>
            <a:ext cx="1496194" cy="132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536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fontScale="90000"/>
          </a:bodyPr>
          <a:lstStyle/>
          <a:p>
            <a:pPr algn="r"/>
            <a:r>
              <a:rPr lang="en-GB" sz="2400" dirty="0" smtClean="0">
                <a:latin typeface="Times" panose="02020603050405020304" pitchFamily="18" charset="0"/>
                <a:cs typeface="Times" panose="02020603050405020304" pitchFamily="18" charset="0"/>
              </a:rPr>
              <a:t>“The essence of comparative medicine is the similarity between species and the lessons to be learned from the differences between them”</a:t>
            </a:r>
            <a:r>
              <a:rPr lang="en-GB" sz="2400" dirty="0" smtClean="0"/>
              <a:t> </a:t>
            </a:r>
            <a:br>
              <a:rPr lang="en-GB" sz="2400" dirty="0" smtClean="0"/>
            </a:br>
            <a:r>
              <a:rPr lang="en-GB" sz="2400" dirty="0" smtClean="0">
                <a:latin typeface="Times" panose="02020603050405020304" pitchFamily="18" charset="0"/>
                <a:cs typeface="Times" panose="02020603050405020304" pitchFamily="18" charset="0"/>
              </a:rPr>
              <a:t>AR </a:t>
            </a:r>
            <a:r>
              <a:rPr lang="en-GB" sz="2400" dirty="0" err="1" smtClean="0">
                <a:latin typeface="Times" panose="02020603050405020304" pitchFamily="18" charset="0"/>
                <a:cs typeface="Times" panose="02020603050405020304" pitchFamily="18" charset="0"/>
              </a:rPr>
              <a:t>Michell</a:t>
            </a:r>
            <a:r>
              <a:rPr lang="en-GB" sz="2400" dirty="0" smtClean="0">
                <a:latin typeface="Times" panose="02020603050405020304" pitchFamily="18" charset="0"/>
                <a:cs typeface="Times" panose="02020603050405020304" pitchFamily="18" charset="0"/>
              </a:rPr>
              <a:t>  J R </a:t>
            </a:r>
            <a:r>
              <a:rPr lang="en-GB" sz="2400" dirty="0" err="1" smtClean="0">
                <a:latin typeface="Times" panose="02020603050405020304" pitchFamily="18" charset="0"/>
                <a:cs typeface="Times" panose="02020603050405020304" pitchFamily="18" charset="0"/>
              </a:rPr>
              <a:t>Soc</a:t>
            </a:r>
            <a:r>
              <a:rPr lang="en-GB" sz="2400" dirty="0" smtClean="0">
                <a:latin typeface="Times" panose="02020603050405020304" pitchFamily="18" charset="0"/>
                <a:cs typeface="Times" panose="02020603050405020304" pitchFamily="18" charset="0"/>
              </a:rPr>
              <a:t> Med 1997 </a:t>
            </a:r>
            <a:endParaRPr lang="en-GB" sz="2400" dirty="0">
              <a:latin typeface="Times" panose="02020603050405020304" pitchFamily="18" charset="0"/>
              <a:cs typeface="Times" panose="02020603050405020304" pitchFamily="18" charset="0"/>
            </a:endParaRPr>
          </a:p>
        </p:txBody>
      </p:sp>
      <p:sp>
        <p:nvSpPr>
          <p:cNvPr id="3" name="Text Placeholder 2"/>
          <p:cNvSpPr>
            <a:spLocks noGrp="1"/>
          </p:cNvSpPr>
          <p:nvPr>
            <p:ph type="body" idx="1"/>
          </p:nvPr>
        </p:nvSpPr>
        <p:spPr/>
        <p:txBody>
          <a:bodyPr/>
          <a:lstStyle/>
          <a:p>
            <a:r>
              <a:rPr lang="en-GB" dirty="0" smtClean="0"/>
              <a:t>infants</a:t>
            </a:r>
            <a:endParaRPr lang="en-GB" dirty="0"/>
          </a:p>
        </p:txBody>
      </p:sp>
      <p:sp>
        <p:nvSpPr>
          <p:cNvPr id="4" name="Content Placeholder 3"/>
          <p:cNvSpPr>
            <a:spLocks noGrp="1"/>
          </p:cNvSpPr>
          <p:nvPr>
            <p:ph sz="half" idx="2"/>
          </p:nvPr>
        </p:nvSpPr>
        <p:spPr/>
        <p:txBody>
          <a:bodyPr/>
          <a:lstStyle/>
          <a:p>
            <a:r>
              <a:rPr lang="en-GB" dirty="0" smtClean="0"/>
              <a:t>Lo Na ORS</a:t>
            </a:r>
          </a:p>
          <a:p>
            <a:r>
              <a:rPr lang="en-GB" dirty="0"/>
              <a:t>m</a:t>
            </a:r>
            <a:r>
              <a:rPr lang="en-GB" dirty="0" smtClean="0"/>
              <a:t>etabolic acidosis</a:t>
            </a:r>
          </a:p>
          <a:p>
            <a:pPr lvl="1"/>
            <a:r>
              <a:rPr lang="en-GB" dirty="0" smtClean="0"/>
              <a:t>moderate – severe</a:t>
            </a:r>
          </a:p>
          <a:p>
            <a:pPr lvl="1"/>
            <a:r>
              <a:rPr lang="en-GB" dirty="0"/>
              <a:t>p</a:t>
            </a:r>
            <a:r>
              <a:rPr lang="en-GB" dirty="0" smtClean="0"/>
              <a:t>rimarily </a:t>
            </a:r>
            <a:r>
              <a:rPr lang="en-GB" dirty="0" err="1" smtClean="0"/>
              <a:t>hyperchloraemic</a:t>
            </a:r>
            <a:endParaRPr lang="en-GB" dirty="0" smtClean="0"/>
          </a:p>
          <a:p>
            <a:r>
              <a:rPr lang="en-GB" dirty="0" smtClean="0"/>
              <a:t>IV Therapy</a:t>
            </a:r>
          </a:p>
          <a:p>
            <a:pPr lvl="1"/>
            <a:r>
              <a:rPr lang="en-GB" dirty="0"/>
              <a:t>v</a:t>
            </a:r>
            <a:r>
              <a:rPr lang="en-GB" dirty="0" smtClean="0"/>
              <a:t>olume expansion only</a:t>
            </a:r>
          </a:p>
          <a:p>
            <a:pPr lvl="2"/>
            <a:r>
              <a:rPr lang="en-GB" dirty="0" smtClean="0"/>
              <a:t>MA corrected by kidneys</a:t>
            </a:r>
            <a:endParaRPr lang="en-GB" dirty="0"/>
          </a:p>
        </p:txBody>
      </p:sp>
      <p:sp>
        <p:nvSpPr>
          <p:cNvPr id="5" name="Text Placeholder 4"/>
          <p:cNvSpPr>
            <a:spLocks noGrp="1"/>
          </p:cNvSpPr>
          <p:nvPr>
            <p:ph type="body" sz="quarter" idx="3"/>
          </p:nvPr>
        </p:nvSpPr>
        <p:spPr/>
        <p:txBody>
          <a:bodyPr/>
          <a:lstStyle/>
          <a:p>
            <a:r>
              <a:rPr lang="en-GB" dirty="0" smtClean="0"/>
              <a:t>calves</a:t>
            </a:r>
            <a:endParaRPr lang="en-GB" dirty="0"/>
          </a:p>
        </p:txBody>
      </p:sp>
      <p:sp>
        <p:nvSpPr>
          <p:cNvPr id="6" name="Content Placeholder 5"/>
          <p:cNvSpPr>
            <a:spLocks noGrp="1"/>
          </p:cNvSpPr>
          <p:nvPr>
            <p:ph sz="quarter" idx="4"/>
          </p:nvPr>
        </p:nvSpPr>
        <p:spPr>
          <a:xfrm>
            <a:off x="4355976" y="2132856"/>
            <a:ext cx="4968551" cy="3951288"/>
          </a:xfrm>
        </p:spPr>
        <p:txBody>
          <a:bodyPr>
            <a:normAutofit lnSpcReduction="10000"/>
          </a:bodyPr>
          <a:lstStyle/>
          <a:p>
            <a:r>
              <a:rPr lang="en-GB" dirty="0" smtClean="0"/>
              <a:t>Hi Na ORS</a:t>
            </a:r>
          </a:p>
          <a:p>
            <a:r>
              <a:rPr lang="en-GB" dirty="0"/>
              <a:t>m</a:t>
            </a:r>
            <a:r>
              <a:rPr lang="en-GB" dirty="0" smtClean="0"/>
              <a:t>etabolic acidosis</a:t>
            </a:r>
          </a:p>
          <a:p>
            <a:pPr lvl="1"/>
            <a:r>
              <a:rPr lang="en-GB" dirty="0"/>
              <a:t>a</a:t>
            </a:r>
            <a:r>
              <a:rPr lang="en-GB" dirty="0" smtClean="0"/>
              <a:t>ge differences</a:t>
            </a:r>
          </a:p>
          <a:p>
            <a:pPr lvl="2"/>
            <a:r>
              <a:rPr lang="en-GB" dirty="0"/>
              <a:t>m</a:t>
            </a:r>
            <a:r>
              <a:rPr lang="en-GB" dirty="0" smtClean="0"/>
              <a:t>oderate – severe (&lt; 6d old)</a:t>
            </a:r>
          </a:p>
          <a:p>
            <a:pPr lvl="2"/>
            <a:r>
              <a:rPr lang="en-GB" dirty="0"/>
              <a:t>v</a:t>
            </a:r>
            <a:r>
              <a:rPr lang="en-GB" dirty="0" smtClean="0"/>
              <a:t>ery severe (&gt; 6d old)</a:t>
            </a:r>
          </a:p>
          <a:p>
            <a:pPr lvl="1"/>
            <a:r>
              <a:rPr lang="en-GB" dirty="0"/>
              <a:t>h</a:t>
            </a:r>
            <a:r>
              <a:rPr lang="en-GB" dirty="0" smtClean="0"/>
              <a:t>igh Anion Gap acidosis </a:t>
            </a:r>
          </a:p>
          <a:p>
            <a:pPr lvl="2"/>
            <a:r>
              <a:rPr lang="en-GB" dirty="0"/>
              <a:t>c</a:t>
            </a:r>
            <a:r>
              <a:rPr lang="en-GB" dirty="0" smtClean="0"/>
              <a:t>olonic fermentation</a:t>
            </a:r>
          </a:p>
          <a:p>
            <a:r>
              <a:rPr lang="en-GB" dirty="0" smtClean="0"/>
              <a:t>IV therapy</a:t>
            </a:r>
          </a:p>
          <a:p>
            <a:pPr lvl="1"/>
            <a:r>
              <a:rPr lang="en-GB" dirty="0" smtClean="0"/>
              <a:t>&lt;6d volume expansion only</a:t>
            </a:r>
          </a:p>
          <a:p>
            <a:pPr lvl="1"/>
            <a:r>
              <a:rPr lang="en-GB" dirty="0" smtClean="0"/>
              <a:t>&gt;6d volume expansion &amp; bicarbonate</a:t>
            </a:r>
          </a:p>
          <a:p>
            <a:pPr lvl="2"/>
            <a:r>
              <a:rPr lang="en-GB" dirty="0" smtClean="0"/>
              <a:t>AVD 1-2.4 (normal range 0.3 – 0.5)</a:t>
            </a:r>
          </a:p>
          <a:p>
            <a:pPr lvl="2"/>
            <a:endParaRPr lang="en-GB" dirty="0" smtClean="0"/>
          </a:p>
          <a:p>
            <a:pPr lvl="1"/>
            <a:endParaRPr lang="en-GB"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5013176"/>
            <a:ext cx="2933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434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Acid-base theories</a:t>
            </a:r>
            <a:endParaRPr lang="en-GB" dirty="0"/>
          </a:p>
        </p:txBody>
      </p:sp>
      <p:sp>
        <p:nvSpPr>
          <p:cNvPr id="8" name="Text Placeholder 7"/>
          <p:cNvSpPr>
            <a:spLocks noGrp="1"/>
          </p:cNvSpPr>
          <p:nvPr>
            <p:ph type="body" idx="1"/>
          </p:nvPr>
        </p:nvSpPr>
        <p:spPr/>
        <p:txBody>
          <a:bodyPr>
            <a:normAutofit fontScale="92500"/>
          </a:bodyPr>
          <a:lstStyle/>
          <a:p>
            <a:r>
              <a:rPr lang="en-GB" dirty="0" smtClean="0"/>
              <a:t>Henderson </a:t>
            </a:r>
            <a:r>
              <a:rPr lang="en-GB" dirty="0" err="1" smtClean="0"/>
              <a:t>Haslebach</a:t>
            </a:r>
            <a:r>
              <a:rPr lang="en-GB" dirty="0" smtClean="0"/>
              <a:t> approach</a:t>
            </a:r>
            <a:endParaRPr lang="en-GB" dirty="0"/>
          </a:p>
        </p:txBody>
      </p:sp>
      <p:sp>
        <p:nvSpPr>
          <p:cNvPr id="9" name="Content Placeholder 8"/>
          <p:cNvSpPr>
            <a:spLocks noGrp="1"/>
          </p:cNvSpPr>
          <p:nvPr>
            <p:ph sz="half" idx="2"/>
          </p:nvPr>
        </p:nvSpPr>
        <p:spPr/>
        <p:txBody>
          <a:bodyPr/>
          <a:lstStyle/>
          <a:p>
            <a:r>
              <a:rPr lang="en-GB" dirty="0" smtClean="0"/>
              <a:t>Bicarbonate buffer system</a:t>
            </a:r>
          </a:p>
          <a:p>
            <a:r>
              <a:rPr lang="en-GB" dirty="0"/>
              <a:t>m</a:t>
            </a:r>
            <a:r>
              <a:rPr lang="en-GB" dirty="0" smtClean="0"/>
              <a:t>etabolic acidosis:</a:t>
            </a:r>
          </a:p>
          <a:p>
            <a:pPr lvl="1"/>
            <a:r>
              <a:rPr lang="en-GB" dirty="0"/>
              <a:t>r</a:t>
            </a:r>
            <a:r>
              <a:rPr lang="en-GB" dirty="0" smtClean="0"/>
              <a:t>eduction in [HCO</a:t>
            </a:r>
            <a:r>
              <a:rPr lang="en-GB" baseline="-25000" dirty="0" smtClean="0"/>
              <a:t>3</a:t>
            </a:r>
            <a:r>
              <a:rPr lang="en-GB" baseline="30000" dirty="0" smtClean="0"/>
              <a:t>-</a:t>
            </a:r>
            <a:r>
              <a:rPr lang="en-GB" dirty="0" smtClean="0"/>
              <a:t>]</a:t>
            </a:r>
          </a:p>
          <a:p>
            <a:pPr lvl="1"/>
            <a:r>
              <a:rPr lang="en-GB" dirty="0"/>
              <a:t>u</a:t>
            </a:r>
            <a:r>
              <a:rPr lang="en-GB" dirty="0" smtClean="0"/>
              <a:t>nrelated </a:t>
            </a:r>
            <a:r>
              <a:rPr lang="en-GB" i="1" dirty="0" smtClean="0"/>
              <a:t>per se </a:t>
            </a:r>
            <a:r>
              <a:rPr lang="en-GB" dirty="0" smtClean="0"/>
              <a:t>to [</a:t>
            </a:r>
            <a:r>
              <a:rPr lang="en-GB" dirty="0"/>
              <a:t>Na</a:t>
            </a:r>
            <a:r>
              <a:rPr lang="en-GB" baseline="30000" dirty="0" smtClean="0"/>
              <a:t>+ </a:t>
            </a:r>
            <a:r>
              <a:rPr lang="en-GB" dirty="0" smtClean="0"/>
              <a:t>]</a:t>
            </a:r>
          </a:p>
          <a:p>
            <a:r>
              <a:rPr lang="en-GB" b="1" dirty="0" smtClean="0"/>
              <a:t>Na balance </a:t>
            </a:r>
            <a:r>
              <a:rPr lang="en-GB" dirty="0" smtClean="0"/>
              <a:t>(</a:t>
            </a:r>
            <a:r>
              <a:rPr lang="en-GB" dirty="0" err="1" smtClean="0"/>
              <a:t>Michell</a:t>
            </a:r>
            <a:r>
              <a:rPr lang="en-GB" dirty="0" smtClean="0"/>
              <a:t> 1989)</a:t>
            </a:r>
          </a:p>
          <a:p>
            <a:pPr lvl="1"/>
            <a:r>
              <a:rPr lang="en-GB" dirty="0" smtClean="0"/>
              <a:t>Na – “osmotic skeleton”</a:t>
            </a:r>
          </a:p>
          <a:p>
            <a:pPr lvl="1"/>
            <a:r>
              <a:rPr lang="en-GB" dirty="0" err="1" smtClean="0"/>
              <a:t>hyponatraemia</a:t>
            </a:r>
            <a:endParaRPr lang="en-GB" dirty="0" smtClean="0"/>
          </a:p>
          <a:p>
            <a:pPr lvl="2"/>
            <a:r>
              <a:rPr lang="en-GB" dirty="0" smtClean="0"/>
              <a:t>due </a:t>
            </a:r>
            <a:r>
              <a:rPr lang="en-GB" dirty="0" err="1" smtClean="0"/>
              <a:t>to“water</a:t>
            </a:r>
            <a:r>
              <a:rPr lang="en-GB" dirty="0" smtClean="0"/>
              <a:t> retention in defence of plasma volume”</a:t>
            </a:r>
            <a:endParaRPr lang="en-GB" dirty="0"/>
          </a:p>
          <a:p>
            <a:pPr lvl="1"/>
            <a:endParaRPr lang="en-GB" dirty="0"/>
          </a:p>
        </p:txBody>
      </p:sp>
      <p:sp>
        <p:nvSpPr>
          <p:cNvPr id="10" name="Text Placeholder 9"/>
          <p:cNvSpPr>
            <a:spLocks noGrp="1"/>
          </p:cNvSpPr>
          <p:nvPr>
            <p:ph type="body" sz="quarter" idx="3"/>
          </p:nvPr>
        </p:nvSpPr>
        <p:spPr>
          <a:xfrm>
            <a:off x="4645025" y="1535113"/>
            <a:ext cx="4391471" cy="639762"/>
          </a:xfrm>
        </p:spPr>
        <p:txBody>
          <a:bodyPr>
            <a:normAutofit fontScale="92500"/>
          </a:bodyPr>
          <a:lstStyle/>
          <a:p>
            <a:r>
              <a:rPr lang="en-GB" dirty="0" smtClean="0"/>
              <a:t>Stewart’s Strong ion difference (SID)</a:t>
            </a:r>
            <a:endParaRPr lang="en-GB" dirty="0"/>
          </a:p>
        </p:txBody>
      </p:sp>
      <p:sp>
        <p:nvSpPr>
          <p:cNvPr id="11" name="Content Placeholder 10"/>
          <p:cNvSpPr>
            <a:spLocks noGrp="1"/>
          </p:cNvSpPr>
          <p:nvPr>
            <p:ph sz="quarter" idx="4"/>
          </p:nvPr>
        </p:nvSpPr>
        <p:spPr>
          <a:xfrm>
            <a:off x="4211960" y="2174875"/>
            <a:ext cx="4752527" cy="3951288"/>
          </a:xfrm>
        </p:spPr>
        <p:txBody>
          <a:bodyPr/>
          <a:lstStyle/>
          <a:p>
            <a:r>
              <a:rPr lang="en-GB" dirty="0" smtClean="0"/>
              <a:t>Anion Gap </a:t>
            </a:r>
            <a:r>
              <a:rPr lang="en-GB" dirty="0"/>
              <a:t>= Na</a:t>
            </a:r>
            <a:r>
              <a:rPr lang="en-GB" baseline="30000" dirty="0"/>
              <a:t>+ </a:t>
            </a:r>
            <a:r>
              <a:rPr lang="en-GB" dirty="0"/>
              <a:t>+ K</a:t>
            </a:r>
            <a:r>
              <a:rPr lang="en-GB" baseline="30000" dirty="0"/>
              <a:t>+</a:t>
            </a:r>
            <a:r>
              <a:rPr lang="en-GB" dirty="0"/>
              <a:t> - </a:t>
            </a:r>
            <a:r>
              <a:rPr lang="en-GB" dirty="0" smtClean="0"/>
              <a:t>Cl</a:t>
            </a:r>
            <a:r>
              <a:rPr lang="en-GB" baseline="30000" dirty="0" smtClean="0"/>
              <a:t>- </a:t>
            </a:r>
            <a:r>
              <a:rPr lang="en-GB" dirty="0" smtClean="0"/>
              <a:t>- HCO</a:t>
            </a:r>
            <a:r>
              <a:rPr lang="en-GB" baseline="-25000" dirty="0" smtClean="0"/>
              <a:t>3</a:t>
            </a:r>
            <a:r>
              <a:rPr lang="en-GB" baseline="30000" dirty="0" smtClean="0"/>
              <a:t>-</a:t>
            </a:r>
            <a:endParaRPr lang="en-GB" dirty="0"/>
          </a:p>
          <a:p>
            <a:r>
              <a:rPr lang="en-GB" dirty="0" smtClean="0"/>
              <a:t>SID </a:t>
            </a:r>
            <a:r>
              <a:rPr lang="en-GB" dirty="0"/>
              <a:t>= Na</a:t>
            </a:r>
            <a:r>
              <a:rPr lang="en-GB" baseline="30000" dirty="0"/>
              <a:t>+ </a:t>
            </a:r>
            <a:r>
              <a:rPr lang="en-GB" dirty="0"/>
              <a:t>+ K</a:t>
            </a:r>
            <a:r>
              <a:rPr lang="en-GB" baseline="30000" dirty="0"/>
              <a:t>+</a:t>
            </a:r>
            <a:r>
              <a:rPr lang="en-GB" dirty="0"/>
              <a:t> - Cl</a:t>
            </a:r>
            <a:r>
              <a:rPr lang="en-GB" baseline="30000" dirty="0"/>
              <a:t>-</a:t>
            </a:r>
            <a:endParaRPr lang="en-GB" dirty="0"/>
          </a:p>
          <a:p>
            <a:r>
              <a:rPr lang="en-GB" dirty="0" smtClean="0"/>
              <a:t>Acidosis – fall in SID</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5589240"/>
            <a:ext cx="4396597" cy="80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892" y="3650203"/>
            <a:ext cx="3935152" cy="18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46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Bob </a:t>
            </a:r>
            <a:r>
              <a:rPr lang="en-GB" dirty="0" err="1" smtClean="0"/>
              <a:t>Michell</a:t>
            </a:r>
            <a:r>
              <a:rPr lang="en-GB" dirty="0"/>
              <a:t> </a:t>
            </a:r>
            <a:r>
              <a:rPr lang="en-GB" dirty="0" smtClean="0"/>
              <a:t>and SID !</a:t>
            </a:r>
            <a:endParaRPr lang="en-GB" dirty="0"/>
          </a:p>
        </p:txBody>
      </p:sp>
      <p:sp>
        <p:nvSpPr>
          <p:cNvPr id="3" name="Content Placeholder 2"/>
          <p:cNvSpPr>
            <a:spLocks noGrp="1"/>
          </p:cNvSpPr>
          <p:nvPr>
            <p:ph idx="1"/>
          </p:nvPr>
        </p:nvSpPr>
        <p:spPr>
          <a:xfrm>
            <a:off x="179512" y="1268760"/>
            <a:ext cx="8856984" cy="4525963"/>
          </a:xfrm>
        </p:spPr>
        <p:txBody>
          <a:bodyPr>
            <a:normAutofit/>
          </a:bodyPr>
          <a:lstStyle/>
          <a:p>
            <a:pPr marL="0" indent="0">
              <a:buNone/>
            </a:pPr>
            <a:r>
              <a:rPr lang="en-GB" sz="1800" dirty="0" smtClean="0"/>
              <a:t>“</a:t>
            </a:r>
            <a:r>
              <a:rPr lang="en-GB" sz="1800" i="1" dirty="0" smtClean="0"/>
              <a:t>Application </a:t>
            </a:r>
            <a:r>
              <a:rPr lang="en-GB" sz="1800" i="1" dirty="0"/>
              <a:t>of the strong ion approach to acid-base disturbances in 231 sick calves with or without </a:t>
            </a:r>
            <a:r>
              <a:rPr lang="en-GB" sz="1800" i="1" dirty="0" err="1"/>
              <a:t>diarrhea</a:t>
            </a:r>
            <a:r>
              <a:rPr lang="en-GB" sz="1800" i="1" dirty="0"/>
              <a:t> indicated that </a:t>
            </a:r>
            <a:r>
              <a:rPr lang="en-GB" sz="1800" i="1" dirty="0" err="1"/>
              <a:t>acidemia</a:t>
            </a:r>
            <a:r>
              <a:rPr lang="en-GB" sz="1800" i="1" dirty="0"/>
              <a:t> was due predominantly to a strong ion acidosis in response to hyponatremia accompanied by </a:t>
            </a:r>
            <a:r>
              <a:rPr lang="en-GB" sz="1800" i="1" dirty="0" err="1"/>
              <a:t>normochloremia</a:t>
            </a:r>
            <a:r>
              <a:rPr lang="en-GB" sz="1800" i="1" dirty="0"/>
              <a:t> or </a:t>
            </a:r>
            <a:r>
              <a:rPr lang="en-GB" sz="1800" i="1" dirty="0" err="1" smtClean="0"/>
              <a:t>hyperchloremia</a:t>
            </a:r>
            <a:r>
              <a:rPr lang="en-GB" sz="1800" i="1" dirty="0" smtClean="0"/>
              <a:t> (Constable 2005)”</a:t>
            </a:r>
          </a:p>
          <a:p>
            <a:r>
              <a:rPr lang="en-GB" sz="2000" b="1" dirty="0" smtClean="0"/>
              <a:t>“Classic” interpretation – metabolic acidosis &amp; </a:t>
            </a:r>
            <a:r>
              <a:rPr lang="en-GB" sz="2000" b="1" dirty="0" err="1" smtClean="0"/>
              <a:t>hyponatraemia</a:t>
            </a:r>
            <a:r>
              <a:rPr lang="en-GB" sz="2000" b="1" dirty="0" smtClean="0"/>
              <a:t> (independent )</a:t>
            </a:r>
          </a:p>
          <a:p>
            <a:endParaRPr lang="en-GB" sz="1800" dirty="0" smtClean="0"/>
          </a:p>
          <a:p>
            <a:endParaRPr lang="en-GB" sz="1800" dirty="0"/>
          </a:p>
          <a:p>
            <a:endParaRPr lang="en-GB"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52935"/>
            <a:ext cx="58388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25144"/>
            <a:ext cx="83915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4288" y="6334869"/>
            <a:ext cx="1133452" cy="307777"/>
          </a:xfrm>
          <a:prstGeom prst="rect">
            <a:avLst/>
          </a:prstGeom>
          <a:noFill/>
        </p:spPr>
        <p:txBody>
          <a:bodyPr wrap="none" rtlCol="0">
            <a:spAutoFit/>
          </a:bodyPr>
          <a:lstStyle/>
          <a:p>
            <a:r>
              <a:rPr lang="en-GB" sz="1400" dirty="0" smtClean="0"/>
              <a:t>Vet Rec 2001</a:t>
            </a:r>
            <a:endParaRPr lang="en-GB" sz="1400" dirty="0"/>
          </a:p>
        </p:txBody>
      </p:sp>
    </p:spTree>
    <p:extLst>
      <p:ext uri="{BB962C8B-B14F-4D97-AF65-F5344CB8AC3E}">
        <p14:creationId xmlns:p14="http://schemas.microsoft.com/office/powerpoint/2010/main" val="173689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Iatrogenic hypocalcaemia</a:t>
            </a:r>
            <a:endParaRPr lang="en-GB" dirty="0"/>
          </a:p>
        </p:txBody>
      </p:sp>
      <p:sp>
        <p:nvSpPr>
          <p:cNvPr id="3" name="Content Placeholder 2"/>
          <p:cNvSpPr>
            <a:spLocks noGrp="1"/>
          </p:cNvSpPr>
          <p:nvPr>
            <p:ph sz="half" idx="1"/>
          </p:nvPr>
        </p:nvSpPr>
        <p:spPr>
          <a:xfrm>
            <a:off x="179512" y="1579727"/>
            <a:ext cx="4038600" cy="4525963"/>
          </a:xfrm>
        </p:spPr>
        <p:txBody>
          <a:bodyPr>
            <a:normAutofit fontScale="92500"/>
          </a:bodyPr>
          <a:lstStyle/>
          <a:p>
            <a:r>
              <a:rPr lang="en-GB" sz="2600" dirty="0"/>
              <a:t>c</a:t>
            </a:r>
            <a:r>
              <a:rPr lang="en-GB" sz="2600" dirty="0" smtClean="0"/>
              <a:t>linical hypocalcaemia observed &amp; treated during IV alkalinising therapy</a:t>
            </a:r>
          </a:p>
          <a:p>
            <a:r>
              <a:rPr lang="en-GB" sz="2600" dirty="0" smtClean="0"/>
              <a:t>…. small case study</a:t>
            </a:r>
            <a:endParaRPr lang="en-GB" sz="2600" dirty="0"/>
          </a:p>
          <a:p>
            <a:r>
              <a:rPr lang="en-GB" sz="2600" dirty="0"/>
              <a:t>d</a:t>
            </a:r>
            <a:r>
              <a:rPr lang="en-GB" sz="2600" dirty="0" smtClean="0"/>
              <a:t>emonstrated significant fall in ionised </a:t>
            </a:r>
            <a:r>
              <a:rPr lang="en-GB" sz="2600" dirty="0"/>
              <a:t>Ca</a:t>
            </a:r>
            <a:r>
              <a:rPr lang="en-GB" sz="2600" baseline="30000" dirty="0" smtClean="0"/>
              <a:t>++ </a:t>
            </a:r>
            <a:r>
              <a:rPr lang="en-GB" sz="2600" dirty="0" smtClean="0"/>
              <a:t> during therapy</a:t>
            </a:r>
          </a:p>
          <a:p>
            <a:pPr lvl="1"/>
            <a:r>
              <a:rPr lang="en-GB" dirty="0" smtClean="0"/>
              <a:t>p</a:t>
            </a:r>
            <a:r>
              <a:rPr lang="en-GB" dirty="0"/>
              <a:t>H</a:t>
            </a:r>
            <a:r>
              <a:rPr lang="en-GB" dirty="0" smtClean="0"/>
              <a:t> dependant binding of </a:t>
            </a:r>
            <a:r>
              <a:rPr lang="en-GB" dirty="0"/>
              <a:t>Ca</a:t>
            </a:r>
            <a:r>
              <a:rPr lang="en-GB" baseline="30000" dirty="0"/>
              <a:t>++ </a:t>
            </a:r>
            <a:r>
              <a:rPr lang="en-GB" baseline="30000" dirty="0" smtClean="0"/>
              <a:t> </a:t>
            </a:r>
            <a:r>
              <a:rPr lang="en-GB" dirty="0" smtClean="0"/>
              <a:t> </a:t>
            </a:r>
          </a:p>
          <a:p>
            <a:pPr lvl="1"/>
            <a:r>
              <a:rPr lang="en-GB" dirty="0"/>
              <a:t>r</a:t>
            </a:r>
            <a:r>
              <a:rPr lang="en-GB" dirty="0" smtClean="0"/>
              <a:t>isks associated with bicarbonate therapy</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243" y="1556792"/>
            <a:ext cx="5055396" cy="82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17344" y="2097629"/>
            <a:ext cx="1133452" cy="307777"/>
          </a:xfrm>
          <a:prstGeom prst="rect">
            <a:avLst/>
          </a:prstGeom>
          <a:noFill/>
        </p:spPr>
        <p:txBody>
          <a:bodyPr wrap="none" rtlCol="0">
            <a:spAutoFit/>
          </a:bodyPr>
          <a:lstStyle/>
          <a:p>
            <a:r>
              <a:rPr lang="en-GB" sz="1400" dirty="0" smtClean="0"/>
              <a:t>Vet Rec 2001</a:t>
            </a:r>
            <a:endParaRPr lang="en-GB" sz="1400" dirty="0"/>
          </a:p>
        </p:txBody>
      </p:sp>
      <p:pic>
        <p:nvPicPr>
          <p:cNvPr id="5123"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95936" y="2564904"/>
            <a:ext cx="508701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78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548680"/>
            <a:ext cx="242887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024" y="911179"/>
            <a:ext cx="3764632" cy="574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Image result for bob miche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69878"/>
            <a:ext cx="2405910" cy="160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3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smtClean="0"/>
              <a:t>All who were involved in Bob’s group at the RVC:</a:t>
            </a:r>
          </a:p>
          <a:p>
            <a:pPr lvl="1"/>
            <a:r>
              <a:rPr lang="en-GB" dirty="0" smtClean="0"/>
              <a:t>Christos </a:t>
            </a:r>
            <a:r>
              <a:rPr lang="en-GB" dirty="0" err="1" smtClean="0"/>
              <a:t>Groutides</a:t>
            </a:r>
            <a:endParaRPr lang="en-GB" dirty="0" smtClean="0"/>
          </a:p>
          <a:p>
            <a:pPr lvl="1"/>
            <a:r>
              <a:rPr lang="en-GB" dirty="0" smtClean="0"/>
              <a:t>David White</a:t>
            </a:r>
          </a:p>
          <a:p>
            <a:pPr lvl="1"/>
            <a:r>
              <a:rPr lang="en-GB" dirty="0" smtClean="0"/>
              <a:t>Harriet Brooks</a:t>
            </a:r>
          </a:p>
          <a:p>
            <a:pPr lvl="1"/>
            <a:r>
              <a:rPr lang="en-GB" dirty="0" smtClean="0"/>
              <a:t>Tony </a:t>
            </a:r>
            <a:r>
              <a:rPr lang="en-GB" dirty="0" err="1" smtClean="0"/>
              <a:t>Wagstaff</a:t>
            </a:r>
            <a:endParaRPr lang="en-GB" dirty="0" smtClean="0"/>
          </a:p>
          <a:p>
            <a:pPr lvl="1"/>
            <a:r>
              <a:rPr lang="en-GB" dirty="0" err="1" smtClean="0"/>
              <a:t>Norbrooks</a:t>
            </a:r>
            <a:r>
              <a:rPr lang="en-GB" dirty="0" smtClean="0"/>
              <a:t> Pharmaceuticals</a:t>
            </a:r>
          </a:p>
          <a:p>
            <a:pPr lvl="1"/>
            <a:r>
              <a:rPr lang="en-GB" dirty="0" smtClean="0"/>
              <a:t>Pauline </a:t>
            </a:r>
            <a:r>
              <a:rPr lang="en-GB" dirty="0" err="1" smtClean="0"/>
              <a:t>Michell</a:t>
            </a:r>
            <a:endParaRPr lang="en-GB" dirty="0" smtClean="0"/>
          </a:p>
          <a:p>
            <a:pPr marL="457200" lvl="1" indent="0">
              <a:buNone/>
            </a:pPr>
            <a:endParaRPr lang="en-GB" dirty="0" smtClean="0"/>
          </a:p>
        </p:txBody>
      </p:sp>
    </p:spTree>
    <p:extLst>
      <p:ext uri="{BB962C8B-B14F-4D97-AF65-F5344CB8AC3E}">
        <p14:creationId xmlns:p14="http://schemas.microsoft.com/office/powerpoint/2010/main" val="89925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620688"/>
            <a:ext cx="7772400" cy="609600"/>
          </a:xfrm>
        </p:spPr>
        <p:txBody>
          <a:bodyPr>
            <a:noAutofit/>
          </a:bodyPr>
          <a:lstStyle/>
          <a:p>
            <a:r>
              <a:rPr lang="en-GB" altLang="en-GB" sz="4000" dirty="0"/>
              <a:t>A historical </a:t>
            </a:r>
            <a:r>
              <a:rPr lang="en-GB" altLang="en-GB" sz="4000" dirty="0" smtClean="0"/>
              <a:t>perspective</a:t>
            </a:r>
            <a:endParaRPr lang="en-GB" altLang="en-GB" sz="4000" dirty="0"/>
          </a:p>
        </p:txBody>
      </p:sp>
      <p:sp>
        <p:nvSpPr>
          <p:cNvPr id="10243" name="Rectangle 3"/>
          <p:cNvSpPr>
            <a:spLocks noGrp="1" noChangeArrowheads="1"/>
          </p:cNvSpPr>
          <p:nvPr>
            <p:ph idx="1"/>
          </p:nvPr>
        </p:nvSpPr>
        <p:spPr>
          <a:xfrm>
            <a:off x="762000" y="1524000"/>
            <a:ext cx="7696200" cy="5029200"/>
          </a:xfrm>
        </p:spPr>
        <p:txBody>
          <a:bodyPr>
            <a:normAutofit fontScale="85000" lnSpcReduction="20000"/>
          </a:bodyPr>
          <a:lstStyle/>
          <a:p>
            <a:r>
              <a:rPr lang="en-GB" altLang="en-GB" sz="2400" dirty="0" smtClean="0"/>
              <a:t>William O</a:t>
            </a:r>
            <a:r>
              <a:rPr lang="en-GB" altLang="en-GB" sz="2400" dirty="0"/>
              <a:t>’ </a:t>
            </a:r>
            <a:r>
              <a:rPr lang="en-GB" altLang="en-GB" sz="2400" dirty="0" smtClean="0"/>
              <a:t>Shaughnessy  </a:t>
            </a:r>
            <a:r>
              <a:rPr lang="en-GB" altLang="en-GB" sz="2400" dirty="0"/>
              <a:t>1831 </a:t>
            </a:r>
            <a:endParaRPr lang="en-GB" altLang="en-GB" sz="2400" dirty="0" smtClean="0"/>
          </a:p>
          <a:p>
            <a:pPr lvl="1"/>
            <a:r>
              <a:rPr lang="en-GB" altLang="en-GB" sz="2000" i="1" dirty="0" smtClean="0"/>
              <a:t>“I </a:t>
            </a:r>
            <a:r>
              <a:rPr lang="en-GB" altLang="en-GB" sz="2000" i="1" dirty="0"/>
              <a:t>would expect much benefit from the frequently repeated use of the neutral salts by the mouth dissolved in large quantities of tepid water.  In severe cases, in which </a:t>
            </a:r>
            <a:r>
              <a:rPr lang="en-GB" altLang="en-GB" sz="2000" i="1" dirty="0" smtClean="0"/>
              <a:t>absorption </a:t>
            </a:r>
            <a:r>
              <a:rPr lang="en-GB" altLang="en-GB" sz="2000" i="1" dirty="0"/>
              <a:t>is totally superseded I would not hesitate to inject some warm water into the vein.  I would also, without apprehension, dissolve in that water the mild innocuous salts which Nature herself is accustomed to combine with human blood and which in cholera are </a:t>
            </a:r>
            <a:r>
              <a:rPr lang="en-GB" altLang="en-GB" sz="2000" i="1" dirty="0" smtClean="0"/>
              <a:t>deficient.”</a:t>
            </a:r>
            <a:r>
              <a:rPr lang="en-GB" altLang="en-GB" sz="2000" dirty="0"/>
              <a:t>	</a:t>
            </a:r>
            <a:endParaRPr lang="en-GB" altLang="en-GB" sz="2000" dirty="0" smtClean="0"/>
          </a:p>
          <a:p>
            <a:r>
              <a:rPr lang="en-GB" altLang="en-GB" sz="2400" dirty="0" smtClean="0"/>
              <a:t>Thomas </a:t>
            </a:r>
            <a:r>
              <a:rPr lang="en-GB" altLang="en-GB" sz="2400" dirty="0" err="1" smtClean="0"/>
              <a:t>Latta</a:t>
            </a:r>
            <a:r>
              <a:rPr lang="en-GB" altLang="en-GB" sz="2400" dirty="0" smtClean="0"/>
              <a:t> 1832 – first account of IV fluids in cholera patient</a:t>
            </a:r>
          </a:p>
          <a:p>
            <a:endParaRPr lang="en-GB" altLang="en-GB" sz="2400" dirty="0" smtClean="0"/>
          </a:p>
          <a:p>
            <a:endParaRPr lang="en-GB" altLang="en-GB" sz="2400" dirty="0"/>
          </a:p>
          <a:p>
            <a:endParaRPr lang="en-GB" altLang="en-GB" sz="2400" dirty="0" smtClean="0"/>
          </a:p>
          <a:p>
            <a:endParaRPr lang="en-GB" altLang="en-GB" sz="2400" dirty="0"/>
          </a:p>
          <a:p>
            <a:endParaRPr lang="en-GB" altLang="en-GB" sz="2400" dirty="0" smtClean="0"/>
          </a:p>
          <a:p>
            <a:r>
              <a:rPr lang="en-GB" altLang="en-GB" sz="2400" dirty="0" smtClean="0"/>
              <a:t>Sidney Ringer – ‘Ringer’s fluid’ 1880 </a:t>
            </a:r>
          </a:p>
          <a:p>
            <a:r>
              <a:rPr lang="en-GB" altLang="en-GB" sz="2400" dirty="0" smtClean="0"/>
              <a:t>James Gamble &amp; Daniel Darrow - 1930s onwards </a:t>
            </a:r>
          </a:p>
          <a:p>
            <a:r>
              <a:rPr lang="en-GB" altLang="en-GB" sz="2400" dirty="0" smtClean="0"/>
              <a:t>WHO </a:t>
            </a:r>
            <a:r>
              <a:rPr lang="en-GB" altLang="en-GB" sz="2400" dirty="0"/>
              <a:t>1985 </a:t>
            </a:r>
            <a:r>
              <a:rPr lang="en-GB" altLang="en-GB" sz="2400" dirty="0" smtClean="0"/>
              <a:t>“Oral </a:t>
            </a:r>
            <a:r>
              <a:rPr lang="en-GB" altLang="en-GB" sz="2400" dirty="0"/>
              <a:t>rehydration therapy is the most important medical advance of the 20th century</a:t>
            </a:r>
            <a:r>
              <a:rPr lang="en-GB" altLang="en-GB" sz="2400" dirty="0" smtClean="0"/>
              <a:t>.” </a:t>
            </a:r>
            <a:r>
              <a:rPr lang="en-GB" altLang="en-GB" sz="2400" dirty="0"/>
              <a:t>				 								</a:t>
            </a:r>
          </a:p>
          <a:p>
            <a:endParaRPr lang="en-GB" altLang="en-GB" sz="2400" dirty="0"/>
          </a:p>
          <a:p>
            <a:pPr marL="0" indent="0">
              <a:buNone/>
            </a:pPr>
            <a:endParaRPr lang="en-GB" altLang="en-GB" sz="2400" dirty="0"/>
          </a:p>
        </p:txBody>
      </p:sp>
      <p:pic>
        <p:nvPicPr>
          <p:cNvPr id="1026" name="Picture 2" descr="C:\Users\daigw\Desktop\Michell_lecture\William_Brooke_O%u2019Shaughnessy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25439"/>
            <a:ext cx="936104" cy="14166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aigw\Desktop\Michell_lecture\Street_sign_for_Latta_Place_in_Edinburg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88640"/>
            <a:ext cx="1939032" cy="12902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aigw\Desktop\Michell_lecture\choleravicti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032" y="3717032"/>
            <a:ext cx="2304256" cy="131032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671" y="3496693"/>
            <a:ext cx="4121177" cy="147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186" y="3356993"/>
            <a:ext cx="1604291" cy="16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471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Neonatal calf diarrhoea</a:t>
            </a:r>
            <a:endParaRPr lang="en-GB" dirty="0"/>
          </a:p>
        </p:txBody>
      </p:sp>
      <p:sp>
        <p:nvSpPr>
          <p:cNvPr id="3" name="Content Placeholder 2"/>
          <p:cNvSpPr>
            <a:spLocks noGrp="1"/>
          </p:cNvSpPr>
          <p:nvPr>
            <p:ph idx="1"/>
          </p:nvPr>
        </p:nvSpPr>
        <p:spPr>
          <a:xfrm>
            <a:off x="179512" y="1600200"/>
            <a:ext cx="8856984" cy="4525963"/>
          </a:xfrm>
        </p:spPr>
        <p:txBody>
          <a:bodyPr>
            <a:normAutofit fontScale="85000" lnSpcReduction="10000"/>
          </a:bodyPr>
          <a:lstStyle/>
          <a:p>
            <a:r>
              <a:rPr lang="en-GB" dirty="0" smtClean="0"/>
              <a:t>Major cause of morbidity &amp; mortality in calves &lt;3 weeks old</a:t>
            </a:r>
          </a:p>
          <a:p>
            <a:r>
              <a:rPr lang="en-GB" dirty="0" smtClean="0"/>
              <a:t>Multifactorial</a:t>
            </a:r>
          </a:p>
          <a:p>
            <a:pPr lvl="1"/>
            <a:r>
              <a:rPr lang="en-GB" dirty="0"/>
              <a:t>p</a:t>
            </a:r>
            <a:r>
              <a:rPr lang="en-GB" dirty="0" smtClean="0"/>
              <a:t>athogens (pathogen load: “hygiene/sanitation”)</a:t>
            </a:r>
          </a:p>
          <a:p>
            <a:pPr lvl="2"/>
            <a:r>
              <a:rPr lang="en-GB" dirty="0" smtClean="0"/>
              <a:t>ETEC</a:t>
            </a:r>
          </a:p>
          <a:p>
            <a:pPr lvl="2"/>
            <a:r>
              <a:rPr lang="en-GB" dirty="0"/>
              <a:t>v</a:t>
            </a:r>
            <a:r>
              <a:rPr lang="en-GB" dirty="0" smtClean="0"/>
              <a:t>iruses</a:t>
            </a:r>
          </a:p>
          <a:p>
            <a:pPr lvl="3"/>
            <a:r>
              <a:rPr lang="en-GB" dirty="0"/>
              <a:t>r</a:t>
            </a:r>
            <a:r>
              <a:rPr lang="en-GB" dirty="0" smtClean="0"/>
              <a:t>otavirus</a:t>
            </a:r>
          </a:p>
          <a:p>
            <a:pPr lvl="3"/>
            <a:r>
              <a:rPr lang="en-GB" dirty="0" smtClean="0"/>
              <a:t>coronavirus </a:t>
            </a:r>
          </a:p>
          <a:p>
            <a:pPr lvl="2"/>
            <a:r>
              <a:rPr lang="en-GB" i="1" dirty="0" smtClean="0"/>
              <a:t>Cryptosporidium </a:t>
            </a:r>
            <a:r>
              <a:rPr lang="en-GB" i="1" dirty="0" err="1" smtClean="0"/>
              <a:t>parva</a:t>
            </a:r>
            <a:endParaRPr lang="en-GB" i="1" dirty="0" smtClean="0"/>
          </a:p>
          <a:p>
            <a:pPr lvl="2"/>
            <a:r>
              <a:rPr lang="en-GB" dirty="0"/>
              <a:t>o</a:t>
            </a:r>
            <a:r>
              <a:rPr lang="en-GB" dirty="0" smtClean="0"/>
              <a:t>thers</a:t>
            </a:r>
          </a:p>
          <a:p>
            <a:pPr lvl="1"/>
            <a:r>
              <a:rPr lang="en-GB" dirty="0"/>
              <a:t>h</a:t>
            </a:r>
            <a:r>
              <a:rPr lang="en-GB" dirty="0" smtClean="0"/>
              <a:t>ost factors</a:t>
            </a:r>
          </a:p>
          <a:p>
            <a:pPr lvl="2"/>
            <a:r>
              <a:rPr lang="en-GB" dirty="0"/>
              <a:t>c</a:t>
            </a:r>
            <a:r>
              <a:rPr lang="en-GB" dirty="0" smtClean="0"/>
              <a:t>olostrum</a:t>
            </a:r>
          </a:p>
          <a:p>
            <a:pPr lvl="2"/>
            <a:r>
              <a:rPr lang="en-GB" dirty="0"/>
              <a:t>n</a:t>
            </a:r>
            <a:r>
              <a:rPr lang="en-GB" dirty="0" smtClean="0"/>
              <a:t>utrition </a:t>
            </a:r>
            <a:r>
              <a:rPr lang="en-GB" dirty="0" err="1" smtClean="0"/>
              <a:t>etc</a:t>
            </a:r>
            <a:endParaRPr lang="en-GB" dirty="0" smtClean="0"/>
          </a:p>
          <a:p>
            <a:pPr marL="457200" lvl="1" indent="0">
              <a:buNone/>
            </a:pPr>
            <a:endParaRPr lang="en-GB"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7947" y="2852936"/>
            <a:ext cx="2376264" cy="17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C:\Users\daigw\Desktop\Michell_lecture\calfdiar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948" y="4738205"/>
            <a:ext cx="2376264" cy="192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880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Pathophysiology of diarrhoea in calves</a:t>
            </a:r>
            <a:endParaRPr lang="en-GB" dirty="0"/>
          </a:p>
        </p:txBody>
      </p:sp>
      <p:sp>
        <p:nvSpPr>
          <p:cNvPr id="3" name="Content Placeholder 2"/>
          <p:cNvSpPr>
            <a:spLocks noGrp="1"/>
          </p:cNvSpPr>
          <p:nvPr>
            <p:ph sz="half" idx="1"/>
          </p:nvPr>
        </p:nvSpPr>
        <p:spPr>
          <a:xfrm>
            <a:off x="179512" y="1600200"/>
            <a:ext cx="4316288" cy="4525963"/>
          </a:xfrm>
        </p:spPr>
        <p:txBody>
          <a:bodyPr>
            <a:normAutofit fontScale="70000" lnSpcReduction="20000"/>
          </a:bodyPr>
          <a:lstStyle/>
          <a:p>
            <a:r>
              <a:rPr lang="en-GB" dirty="0" smtClean="0"/>
              <a:t>First described in 1970s &amp; 80s</a:t>
            </a:r>
          </a:p>
          <a:p>
            <a:pPr lvl="1"/>
            <a:r>
              <a:rPr lang="en-GB" dirty="0" smtClean="0"/>
              <a:t>Tennant</a:t>
            </a:r>
          </a:p>
          <a:p>
            <a:pPr lvl="1"/>
            <a:r>
              <a:rPr lang="en-GB" dirty="0" smtClean="0"/>
              <a:t>Bywater &amp; Logan</a:t>
            </a:r>
          </a:p>
          <a:p>
            <a:pPr lvl="1"/>
            <a:r>
              <a:rPr lang="en-GB" dirty="0" smtClean="0"/>
              <a:t>Fisher</a:t>
            </a:r>
          </a:p>
          <a:p>
            <a:pPr lvl="1"/>
            <a:r>
              <a:rPr lang="en-GB" dirty="0" err="1" smtClean="0"/>
              <a:t>Argenzio</a:t>
            </a:r>
            <a:endParaRPr lang="en-GB" dirty="0" smtClean="0"/>
          </a:p>
          <a:p>
            <a:r>
              <a:rPr lang="en-GB" dirty="0" err="1" smtClean="0"/>
              <a:t>Aetiologic</a:t>
            </a:r>
            <a:r>
              <a:rPr lang="en-GB" dirty="0" smtClean="0"/>
              <a:t> agents &amp; pathology described during same period</a:t>
            </a:r>
            <a:endParaRPr lang="en-GB" dirty="0"/>
          </a:p>
        </p:txBody>
      </p:sp>
      <p:sp>
        <p:nvSpPr>
          <p:cNvPr id="4" name="Content Placeholder 3"/>
          <p:cNvSpPr>
            <a:spLocks noGrp="1"/>
          </p:cNvSpPr>
          <p:nvPr>
            <p:ph sz="half" idx="2"/>
          </p:nvPr>
        </p:nvSpPr>
        <p:spPr>
          <a:xfrm>
            <a:off x="4211960" y="1630573"/>
            <a:ext cx="4834880" cy="4525963"/>
          </a:xfrm>
        </p:spPr>
        <p:txBody>
          <a:bodyPr>
            <a:normAutofit fontScale="70000" lnSpcReduction="20000"/>
          </a:bodyPr>
          <a:lstStyle/>
          <a:p>
            <a:r>
              <a:rPr lang="en-GB" altLang="en-GB" sz="3000" dirty="0"/>
              <a:t>hypovolaemia, &amp; </a:t>
            </a:r>
            <a:r>
              <a:rPr lang="en-GB" altLang="en-GB" sz="3000" dirty="0" err="1"/>
              <a:t>haemoconcentration</a:t>
            </a:r>
            <a:r>
              <a:rPr lang="en-GB" altLang="en-GB" sz="3000" dirty="0"/>
              <a:t> </a:t>
            </a:r>
          </a:p>
          <a:p>
            <a:pPr lvl="1"/>
            <a:r>
              <a:rPr lang="en-GB" altLang="en-GB" sz="2600" dirty="0"/>
              <a:t>loss of water &amp; electrolytes</a:t>
            </a:r>
          </a:p>
          <a:p>
            <a:r>
              <a:rPr lang="en-GB" altLang="en-GB" sz="3000" dirty="0"/>
              <a:t>acid-base disturbances</a:t>
            </a:r>
          </a:p>
          <a:p>
            <a:pPr lvl="1"/>
            <a:r>
              <a:rPr lang="en-GB" altLang="en-GB" sz="2600" dirty="0"/>
              <a:t>Respiratory acidosis – reduced lung perfusion (hypovolaemia)</a:t>
            </a:r>
          </a:p>
          <a:p>
            <a:pPr lvl="1"/>
            <a:r>
              <a:rPr lang="en-GB" altLang="en-GB" sz="2600" dirty="0"/>
              <a:t>metabolic acidosis.</a:t>
            </a:r>
          </a:p>
          <a:p>
            <a:pPr lvl="2"/>
            <a:r>
              <a:rPr lang="en-GB" altLang="en-GB" dirty="0"/>
              <a:t>Loss of bicarbonate into gut  </a:t>
            </a:r>
          </a:p>
          <a:p>
            <a:pPr lvl="2"/>
            <a:r>
              <a:rPr lang="en-GB" altLang="en-GB" dirty="0"/>
              <a:t>colonic fermentation – D-lactate  (calves &gt; 6 days old)</a:t>
            </a:r>
          </a:p>
          <a:p>
            <a:pPr lvl="2"/>
            <a:r>
              <a:rPr lang="en-GB" altLang="en-GB" dirty="0"/>
              <a:t>reduced tissue perfusion – D &amp; L lactate                     </a:t>
            </a:r>
          </a:p>
          <a:p>
            <a:r>
              <a:rPr lang="en-GB" altLang="en-GB" sz="3000" dirty="0" err="1"/>
              <a:t>hyponatraemia</a:t>
            </a:r>
            <a:r>
              <a:rPr lang="en-GB" altLang="en-GB" sz="3000" dirty="0"/>
              <a:t> </a:t>
            </a:r>
          </a:p>
          <a:p>
            <a:pPr lvl="1"/>
            <a:r>
              <a:rPr lang="en-GB" altLang="en-GB" sz="2600" dirty="0"/>
              <a:t>body conserving water at expense of [Na</a:t>
            </a:r>
            <a:r>
              <a:rPr lang="en-GB" altLang="en-GB" sz="2600" baseline="30000" dirty="0"/>
              <a:t>+</a:t>
            </a:r>
            <a:r>
              <a:rPr lang="en-GB" altLang="en-GB" sz="2600" dirty="0"/>
              <a:t>]</a:t>
            </a:r>
          </a:p>
          <a:p>
            <a:r>
              <a:rPr lang="en-GB" altLang="en-GB" sz="3000" dirty="0"/>
              <a:t>hyperkalaemia </a:t>
            </a:r>
          </a:p>
          <a:p>
            <a:pPr lvl="1"/>
            <a:r>
              <a:rPr lang="en-GB" altLang="en-GB" sz="2600" dirty="0"/>
              <a:t>intracellular buffering) shift of K</a:t>
            </a:r>
            <a:r>
              <a:rPr lang="en-GB" altLang="en-GB" sz="2600" baseline="30000" dirty="0"/>
              <a:t>+</a:t>
            </a:r>
            <a:r>
              <a:rPr lang="en-GB" altLang="en-GB" sz="2600" dirty="0"/>
              <a:t> from cells into plasma</a:t>
            </a:r>
          </a:p>
          <a:p>
            <a:r>
              <a:rPr lang="en-GB" altLang="en-GB" sz="3000" dirty="0"/>
              <a:t>pre-renal failure                                      </a:t>
            </a:r>
          </a:p>
          <a:p>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00711" y="3547617"/>
            <a:ext cx="1506993" cy="11446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daigw\Desktop\Michell_lecture\Coronaviruses_004_lo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2696" y="3547617"/>
            <a:ext cx="1551134" cy="11035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aigw\Desktop\Michell_lecture\cryptozn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11" y="4941169"/>
            <a:ext cx="1506993" cy="1238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Documents and Settings\daigw\Desktop\celiacspr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713830" y="4783601"/>
            <a:ext cx="498128" cy="173531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descr="C:\Documents and Settings\daigw\Desktop\rotovec_r10_c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004750" y="5085184"/>
            <a:ext cx="1684414" cy="95076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14082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Meanwhile in the field ……..</a:t>
            </a:r>
            <a:endParaRPr lang="en-GB" dirty="0"/>
          </a:p>
        </p:txBody>
      </p:sp>
      <p:sp>
        <p:nvSpPr>
          <p:cNvPr id="3" name="Content Placeholder 2"/>
          <p:cNvSpPr>
            <a:spLocks noGrp="1"/>
          </p:cNvSpPr>
          <p:nvPr>
            <p:ph idx="1"/>
          </p:nvPr>
        </p:nvSpPr>
        <p:spPr/>
        <p:txBody>
          <a:bodyPr/>
          <a:lstStyle/>
          <a:p>
            <a:r>
              <a:rPr lang="en-GB" dirty="0"/>
              <a:t>u</a:t>
            </a:r>
            <a:r>
              <a:rPr lang="en-GB" dirty="0" smtClean="0"/>
              <a:t>p until 1970’s – tentative use of oral fluids as “supportive therapy” for antibiotics.</a:t>
            </a:r>
          </a:p>
          <a:p>
            <a:r>
              <a:rPr lang="en-GB" dirty="0" smtClean="0"/>
              <a:t>1970’s - 1980’s – veterinary ORS fluids based on WHO model (Bywater, Tennant)</a:t>
            </a:r>
          </a:p>
          <a:p>
            <a:r>
              <a:rPr lang="en-GB" dirty="0"/>
              <a:t>u</a:t>
            </a:r>
            <a:r>
              <a:rPr lang="en-GB" dirty="0" smtClean="0"/>
              <a:t>ptake slow initially…….. (still “supportive”)</a:t>
            </a:r>
          </a:p>
          <a:p>
            <a:r>
              <a:rPr lang="en-GB" dirty="0" smtClean="0"/>
              <a:t>IV therapy – advocated by J.G. Watt in 1965</a:t>
            </a:r>
          </a:p>
          <a:p>
            <a:pPr lvl="1"/>
            <a:r>
              <a:rPr lang="en-GB" dirty="0" smtClean="0"/>
              <a:t> not adopted due to practical difficulties</a:t>
            </a:r>
          </a:p>
          <a:p>
            <a:endParaRPr lang="en-GB" dirty="0" smtClean="0"/>
          </a:p>
        </p:txBody>
      </p:sp>
    </p:spTree>
    <p:extLst>
      <p:ext uri="{BB962C8B-B14F-4D97-AF65-F5344CB8AC3E}">
        <p14:creationId xmlns:p14="http://schemas.microsoft.com/office/powerpoint/2010/main" val="336096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100" y="332656"/>
            <a:ext cx="8229600" cy="1143000"/>
          </a:xfrm>
        </p:spPr>
        <p:txBody>
          <a:bodyPr/>
          <a:lstStyle/>
          <a:p>
            <a:r>
              <a:rPr lang="en-GB" dirty="0" err="1" smtClean="0"/>
              <a:t>Michell</a:t>
            </a:r>
            <a:r>
              <a:rPr lang="en-GB" dirty="0" smtClean="0"/>
              <a:t> &amp; </a:t>
            </a:r>
            <a:r>
              <a:rPr lang="en-GB" dirty="0" err="1" smtClean="0"/>
              <a:t>Groutides</a:t>
            </a:r>
            <a:r>
              <a:rPr lang="en-GB" dirty="0" smtClean="0"/>
              <a:t> 1990’s</a:t>
            </a:r>
            <a:endParaRPr lang="en-GB" dirty="0"/>
          </a:p>
        </p:txBody>
      </p:sp>
      <p:sp>
        <p:nvSpPr>
          <p:cNvPr id="3" name="Content Placeholder 2"/>
          <p:cNvSpPr>
            <a:spLocks noGrp="1"/>
          </p:cNvSpPr>
          <p:nvPr>
            <p:ph idx="1"/>
          </p:nvPr>
        </p:nvSpPr>
        <p:spPr>
          <a:xfrm>
            <a:off x="179512" y="1600200"/>
            <a:ext cx="8507288" cy="5257800"/>
          </a:xfrm>
        </p:spPr>
        <p:txBody>
          <a:bodyPr>
            <a:normAutofit fontScale="92500" lnSpcReduction="20000"/>
          </a:bodyPr>
          <a:lstStyle/>
          <a:p>
            <a:r>
              <a:rPr lang="en-GB" dirty="0" smtClean="0"/>
              <a:t>Investigated pathophysiology of calf diarrhoea using experimental infections with ETEC</a:t>
            </a:r>
          </a:p>
          <a:p>
            <a:pPr lvl="1"/>
            <a:r>
              <a:rPr lang="en-GB" dirty="0"/>
              <a:t>d</a:t>
            </a:r>
            <a:r>
              <a:rPr lang="en-GB" dirty="0" smtClean="0"/>
              <a:t>escribed changes associated with death or survival</a:t>
            </a:r>
          </a:p>
          <a:p>
            <a:pPr lvl="2"/>
            <a:r>
              <a:rPr lang="en-GB" dirty="0"/>
              <a:t>m</a:t>
            </a:r>
            <a:r>
              <a:rPr lang="en-GB" dirty="0" smtClean="0"/>
              <a:t>etabolic acidosis</a:t>
            </a:r>
          </a:p>
          <a:p>
            <a:pPr lvl="2"/>
            <a:r>
              <a:rPr lang="en-GB" dirty="0"/>
              <a:t>h</a:t>
            </a:r>
            <a:r>
              <a:rPr lang="en-GB" dirty="0" smtClean="0"/>
              <a:t>ypovolaemia</a:t>
            </a:r>
          </a:p>
          <a:p>
            <a:pPr lvl="2"/>
            <a:r>
              <a:rPr lang="en-GB" dirty="0" smtClean="0"/>
              <a:t>hyperkalaemia</a:t>
            </a:r>
          </a:p>
          <a:p>
            <a:r>
              <a:rPr lang="en-GB" dirty="0"/>
              <a:t>v</a:t>
            </a:r>
            <a:r>
              <a:rPr lang="en-GB" dirty="0" smtClean="0"/>
              <a:t>alidated the </a:t>
            </a:r>
            <a:r>
              <a:rPr lang="en-GB" dirty="0" err="1" smtClean="0"/>
              <a:t>Harleco</a:t>
            </a:r>
            <a:r>
              <a:rPr lang="en-GB" dirty="0" smtClean="0"/>
              <a:t> apparatus for evaluation of acid-base status from venous blood </a:t>
            </a:r>
          </a:p>
          <a:p>
            <a:pPr lvl="2"/>
            <a:r>
              <a:rPr lang="en-GB" sz="2600" dirty="0" smtClean="0"/>
              <a:t>Van </a:t>
            </a:r>
            <a:r>
              <a:rPr lang="en-GB" sz="2600" dirty="0" err="1" smtClean="0"/>
              <a:t>Slyke</a:t>
            </a:r>
            <a:r>
              <a:rPr lang="en-GB" sz="2600" dirty="0" smtClean="0"/>
              <a:t> method</a:t>
            </a:r>
          </a:p>
          <a:p>
            <a:pPr lvl="3"/>
            <a:r>
              <a:rPr lang="en-GB" sz="2400" dirty="0"/>
              <a:t>CO</a:t>
            </a:r>
            <a:r>
              <a:rPr lang="en-GB" sz="2400" baseline="-25000" dirty="0"/>
              <a:t>2</a:t>
            </a:r>
            <a:r>
              <a:rPr lang="en-GB" sz="2400" dirty="0" smtClean="0"/>
              <a:t> liberated from HCO</a:t>
            </a:r>
            <a:r>
              <a:rPr lang="en-GB" sz="2400" baseline="-25000" dirty="0" smtClean="0"/>
              <a:t>3</a:t>
            </a:r>
            <a:r>
              <a:rPr lang="en-GB" sz="2400" baseline="30000" dirty="0" smtClean="0"/>
              <a:t>-</a:t>
            </a:r>
            <a:r>
              <a:rPr lang="en-GB" sz="2400" dirty="0" smtClean="0"/>
              <a:t> in whole blood</a:t>
            </a:r>
          </a:p>
          <a:p>
            <a:pPr lvl="3"/>
            <a:r>
              <a:rPr lang="en-GB" sz="2400" dirty="0" smtClean="0"/>
              <a:t>direct measure of metabolic acidosis</a:t>
            </a:r>
          </a:p>
          <a:p>
            <a:pPr lvl="2"/>
            <a:r>
              <a:rPr lang="en-GB" sz="2600" dirty="0"/>
              <a:t>h</a:t>
            </a:r>
            <a:r>
              <a:rPr lang="en-GB" sz="2600" dirty="0" smtClean="0"/>
              <a:t>and held</a:t>
            </a:r>
          </a:p>
          <a:p>
            <a:pPr lvl="2"/>
            <a:r>
              <a:rPr lang="en-GB" sz="2600" dirty="0"/>
              <a:t>s</a:t>
            </a:r>
            <a:r>
              <a:rPr lang="en-GB" sz="2600" dirty="0" smtClean="0"/>
              <a:t>uitable for field use</a:t>
            </a:r>
          </a:p>
          <a:p>
            <a:pPr lvl="1"/>
            <a:endParaRPr lang="en-GB" dirty="0" smtClean="0"/>
          </a:p>
          <a:p>
            <a:pPr lvl="1"/>
            <a:endParaRPr lang="en-GB" dirty="0"/>
          </a:p>
        </p:txBody>
      </p:sp>
      <p:pic>
        <p:nvPicPr>
          <p:cNvPr id="2050" name="Picture 2" descr="C:\Users\daigw\Desktop\Michell_lecture\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4094"/>
            <a:ext cx="1152128" cy="14838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igw\Pictures\My Pictures 1\calf pics etc\Harle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4399" y="4869160"/>
            <a:ext cx="2392473"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95288" y="609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GB" sz="4400" dirty="0">
                <a:latin typeface="Times"/>
              </a:rPr>
              <a:t>Signs of acidosis</a:t>
            </a:r>
            <a:r>
              <a:rPr lang="en-GB" altLang="en-GB" sz="4400" dirty="0">
                <a:solidFill>
                  <a:schemeClr val="tx2"/>
                </a:solidFill>
                <a:latin typeface="Times"/>
              </a:rPr>
              <a:t>.</a:t>
            </a:r>
          </a:p>
        </p:txBody>
      </p:sp>
      <p:sp>
        <p:nvSpPr>
          <p:cNvPr id="13315" name="Rectangle 3"/>
          <p:cNvSpPr>
            <a:spLocks noChangeArrowheads="1"/>
          </p:cNvSpPr>
          <p:nvPr/>
        </p:nvSpPr>
        <p:spPr bwMode="auto">
          <a:xfrm>
            <a:off x="395288" y="1981200"/>
            <a:ext cx="87439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Tx/>
              <a:buChar char="•"/>
            </a:pPr>
            <a:r>
              <a:rPr lang="en-GB" altLang="en-GB" sz="2400" dirty="0">
                <a:latin typeface="Times"/>
              </a:rPr>
              <a:t>Life is a struggle not against sin, not against money power but against hydrogen ions.  The healthy man is one in whom these ions, as they are dissociated by cellular activity, are immediately fixed by alkaline bases.  The sick man is one in whom the process begins to lag with the hydrogen ions getting ahead.  The dying man doesn’t struggle much and he isn’t much afraid.  As his alkali gives out he succumbs to a blest stupidity.  His mind fogs.  His willpower vanishes.  He scarcely gives a damn.								</a:t>
            </a:r>
            <a:r>
              <a:rPr lang="en-GB" altLang="en-GB" sz="2400" dirty="0" smtClean="0">
                <a:latin typeface="Times"/>
              </a:rPr>
              <a:t>HL Mencken </a:t>
            </a:r>
            <a:r>
              <a:rPr lang="en-GB" altLang="en-GB" sz="2400" dirty="0">
                <a:latin typeface="Times"/>
              </a:rPr>
              <a:t>1919</a:t>
            </a:r>
            <a:r>
              <a:rPr lang="en-GB" altLang="en-GB" dirty="0">
                <a:latin typeface="Times"/>
              </a:rPr>
              <a:t> </a:t>
            </a:r>
          </a:p>
        </p:txBody>
      </p:sp>
      <p:sp>
        <p:nvSpPr>
          <p:cNvPr id="2" name="TextBox 1"/>
          <p:cNvSpPr txBox="1"/>
          <p:nvPr/>
        </p:nvSpPr>
        <p:spPr>
          <a:xfrm>
            <a:off x="179512" y="5865167"/>
            <a:ext cx="8446543" cy="461665"/>
          </a:xfrm>
          <a:prstGeom prst="rect">
            <a:avLst/>
          </a:prstGeom>
          <a:noFill/>
        </p:spPr>
        <p:txBody>
          <a:bodyPr wrap="none" rtlCol="0">
            <a:spAutoFit/>
          </a:bodyPr>
          <a:lstStyle/>
          <a:p>
            <a:r>
              <a:rPr lang="en-GB" sz="2400" dirty="0"/>
              <a:t>v</a:t>
            </a:r>
            <a:r>
              <a:rPr lang="en-GB" sz="2400" dirty="0" smtClean="0"/>
              <a:t>ery non-specific signs in calves – ataxia followed by </a:t>
            </a:r>
            <a:r>
              <a:rPr lang="en-GB" sz="2400" dirty="0" err="1" smtClean="0"/>
              <a:t>recumbency</a:t>
            </a:r>
            <a:r>
              <a:rPr lang="en-GB" sz="2400" dirty="0"/>
              <a:t> </a:t>
            </a:r>
            <a:r>
              <a:rPr lang="en-GB" sz="2400" dirty="0" smtClean="0"/>
              <a:t>!</a:t>
            </a:r>
            <a:endParaRPr lang="en-GB" dirty="0"/>
          </a:p>
        </p:txBody>
      </p:sp>
    </p:spTree>
    <p:extLst>
      <p:ext uri="{BB962C8B-B14F-4D97-AF65-F5344CB8AC3E}">
        <p14:creationId xmlns:p14="http://schemas.microsoft.com/office/powerpoint/2010/main" val="2035891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1993 - 1st use of the </a:t>
            </a:r>
            <a:r>
              <a:rPr lang="en-GB" sz="3200" dirty="0" err="1" smtClean="0"/>
              <a:t>Harleco</a:t>
            </a:r>
            <a:r>
              <a:rPr lang="en-GB" sz="3200" dirty="0" smtClean="0"/>
              <a:t> apparatus in the field –case series (n=32) of hospitalised calves</a:t>
            </a:r>
            <a:endParaRPr lang="en-GB" sz="3200" dirty="0"/>
          </a:p>
        </p:txBody>
      </p:sp>
      <p:pic>
        <p:nvPicPr>
          <p:cNvPr id="102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7031" y="2276872"/>
            <a:ext cx="471259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a:xfrm>
            <a:off x="4648200" y="1600200"/>
            <a:ext cx="4388296" cy="4525963"/>
          </a:xfrm>
        </p:spPr>
        <p:txBody>
          <a:bodyPr>
            <a:normAutofit/>
          </a:bodyPr>
          <a:lstStyle/>
          <a:p>
            <a:r>
              <a:rPr lang="en-GB" dirty="0" err="1" smtClean="0"/>
              <a:t>Harleco</a:t>
            </a:r>
            <a:r>
              <a:rPr lang="en-GB" dirty="0" smtClean="0"/>
              <a:t> was suitable for practice</a:t>
            </a:r>
          </a:p>
          <a:p>
            <a:r>
              <a:rPr lang="en-GB" dirty="0" smtClean="0"/>
              <a:t>metabolic acidosis</a:t>
            </a:r>
          </a:p>
          <a:p>
            <a:pPr lvl="1"/>
            <a:r>
              <a:rPr lang="en-GB" sz="2200" dirty="0" smtClean="0"/>
              <a:t>widespread and very severe</a:t>
            </a:r>
          </a:p>
          <a:p>
            <a:pPr lvl="2"/>
            <a:r>
              <a:rPr lang="en-GB" sz="2200" dirty="0"/>
              <a:t>n</a:t>
            </a:r>
            <a:r>
              <a:rPr lang="en-GB" sz="2200" dirty="0" smtClean="0"/>
              <a:t>ot associated with dehydration</a:t>
            </a:r>
          </a:p>
          <a:p>
            <a:pPr lvl="2"/>
            <a:r>
              <a:rPr lang="en-GB" sz="2200" dirty="0"/>
              <a:t>s</a:t>
            </a:r>
            <a:r>
              <a:rPr lang="en-GB" sz="2200" dirty="0" smtClean="0"/>
              <a:t>pecific therapeutic target</a:t>
            </a:r>
          </a:p>
          <a:p>
            <a:pPr lvl="1"/>
            <a:endParaRPr lang="en-GB" sz="2000" dirty="0"/>
          </a:p>
        </p:txBody>
      </p:sp>
      <p:pic>
        <p:nvPicPr>
          <p:cNvPr id="5" name="Picture 4" descr="C:\Users\daigw\Pictures\My Pictures 1\calf pics etc\Harle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602" y="4725144"/>
            <a:ext cx="2708574" cy="17624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675400"/>
            <a:ext cx="2241191" cy="400110"/>
          </a:xfrm>
          <a:prstGeom prst="rect">
            <a:avLst/>
          </a:prstGeom>
          <a:noFill/>
        </p:spPr>
        <p:txBody>
          <a:bodyPr wrap="none" rtlCol="0">
            <a:spAutoFit/>
          </a:bodyPr>
          <a:lstStyle/>
          <a:p>
            <a:r>
              <a:rPr lang="en-GB" sz="2000" dirty="0" smtClean="0"/>
              <a:t>100% Recovery rate</a:t>
            </a:r>
            <a:endParaRPr lang="en-GB" sz="2000" dirty="0"/>
          </a:p>
        </p:txBody>
      </p:sp>
    </p:spTree>
    <p:extLst>
      <p:ext uri="{BB962C8B-B14F-4D97-AF65-F5344CB8AC3E}">
        <p14:creationId xmlns:p14="http://schemas.microsoft.com/office/powerpoint/2010/main" val="1923209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Subsequent work</a:t>
            </a:r>
            <a:endParaRPr lang="en-GB" dirty="0"/>
          </a:p>
        </p:txBody>
      </p:sp>
      <p:sp>
        <p:nvSpPr>
          <p:cNvPr id="6" name="Content Placeholder 5"/>
          <p:cNvSpPr>
            <a:spLocks noGrp="1"/>
          </p:cNvSpPr>
          <p:nvPr>
            <p:ph sz="half" idx="1"/>
          </p:nvPr>
        </p:nvSpPr>
        <p:spPr>
          <a:xfrm>
            <a:off x="179512" y="1600200"/>
            <a:ext cx="4316288" cy="4525963"/>
          </a:xfrm>
        </p:spPr>
        <p:txBody>
          <a:bodyPr>
            <a:normAutofit fontScale="77500" lnSpcReduction="20000"/>
          </a:bodyPr>
          <a:lstStyle/>
          <a:p>
            <a:r>
              <a:rPr lang="en-GB" dirty="0"/>
              <a:t>l</a:t>
            </a:r>
            <a:r>
              <a:rPr lang="en-GB" dirty="0" smtClean="0"/>
              <a:t>arger case series over 3 years</a:t>
            </a:r>
          </a:p>
          <a:p>
            <a:pPr lvl="1"/>
            <a:r>
              <a:rPr lang="en-GB" dirty="0"/>
              <a:t>i</a:t>
            </a:r>
            <a:r>
              <a:rPr lang="en-GB" dirty="0" smtClean="0"/>
              <a:t>ntensive sampling during therapy</a:t>
            </a:r>
          </a:p>
          <a:p>
            <a:pPr lvl="1"/>
            <a:r>
              <a:rPr lang="en-GB" dirty="0"/>
              <a:t>f</a:t>
            </a:r>
            <a:r>
              <a:rPr lang="en-GB" dirty="0" smtClean="0"/>
              <a:t>ull electrolyte panel</a:t>
            </a:r>
          </a:p>
          <a:p>
            <a:pPr lvl="1"/>
            <a:r>
              <a:rPr lang="en-GB" dirty="0"/>
              <a:t>s</a:t>
            </a:r>
            <a:r>
              <a:rPr lang="en-GB" dirty="0" smtClean="0"/>
              <a:t>tandardised therapeutic regime based on </a:t>
            </a:r>
            <a:r>
              <a:rPr lang="en-GB" dirty="0" err="1" smtClean="0"/>
              <a:t>Harleco</a:t>
            </a:r>
            <a:endParaRPr lang="en-GB" dirty="0" smtClean="0"/>
          </a:p>
          <a:p>
            <a:r>
              <a:rPr lang="en-GB" dirty="0"/>
              <a:t>o</a:t>
            </a:r>
            <a:r>
              <a:rPr lang="en-GB" dirty="0" smtClean="0"/>
              <a:t>utputs</a:t>
            </a:r>
          </a:p>
          <a:p>
            <a:pPr lvl="1"/>
            <a:r>
              <a:rPr lang="en-GB" dirty="0"/>
              <a:t>d</a:t>
            </a:r>
            <a:r>
              <a:rPr lang="en-GB" dirty="0" smtClean="0"/>
              <a:t>evelopment of an IV protocol based on </a:t>
            </a:r>
            <a:r>
              <a:rPr lang="en-GB" dirty="0" err="1" smtClean="0"/>
              <a:t>Harleco</a:t>
            </a:r>
            <a:r>
              <a:rPr lang="en-GB" dirty="0" smtClean="0"/>
              <a:t> measurements</a:t>
            </a:r>
          </a:p>
          <a:p>
            <a:pPr lvl="2"/>
            <a:r>
              <a:rPr lang="en-GB" dirty="0"/>
              <a:t>h</a:t>
            </a:r>
            <a:r>
              <a:rPr lang="en-GB" dirty="0" smtClean="0"/>
              <a:t>igh treatment success</a:t>
            </a:r>
          </a:p>
          <a:p>
            <a:pPr lvl="2"/>
            <a:r>
              <a:rPr lang="en-GB" dirty="0"/>
              <a:t>a</a:t>
            </a:r>
            <a:r>
              <a:rPr lang="en-GB" dirty="0" smtClean="0"/>
              <a:t>ge difference in acidosis severity</a:t>
            </a:r>
          </a:p>
          <a:p>
            <a:pPr lvl="2"/>
            <a:r>
              <a:rPr lang="en-GB" dirty="0"/>
              <a:t>c</a:t>
            </a:r>
            <a:r>
              <a:rPr lang="en-GB" dirty="0" smtClean="0"/>
              <a:t>alves &gt; 6d old – more severe &amp; high anion gap</a:t>
            </a:r>
          </a:p>
          <a:p>
            <a:pPr lvl="3"/>
            <a:r>
              <a:rPr lang="en-GB" dirty="0"/>
              <a:t>c</a:t>
            </a:r>
            <a:r>
              <a:rPr lang="en-GB" dirty="0" smtClean="0"/>
              <a:t>olonic fermentation ?</a:t>
            </a:r>
          </a:p>
          <a:p>
            <a:pPr lvl="3"/>
            <a:r>
              <a:rPr lang="en-GB" dirty="0"/>
              <a:t>c</a:t>
            </a:r>
            <a:r>
              <a:rPr lang="en-GB" dirty="0" smtClean="0"/>
              <a:t>annot accurately estimate BIC requirements</a:t>
            </a:r>
          </a:p>
        </p:txBody>
      </p:sp>
      <p:sp>
        <p:nvSpPr>
          <p:cNvPr id="3" name="Content Placeholder 2"/>
          <p:cNvSpPr>
            <a:spLocks noGrp="1"/>
          </p:cNvSpPr>
          <p:nvPr>
            <p:ph sz="half" idx="2"/>
          </p:nvPr>
        </p:nvSpPr>
        <p:spPr/>
        <p:txBody>
          <a:bodyPr>
            <a:normAutofit fontScale="77500" lnSpcReduction="20000"/>
          </a:bodyPr>
          <a:lstStyle/>
          <a:p>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374" y="1196752"/>
            <a:ext cx="3927255" cy="403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5229200"/>
            <a:ext cx="322897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36096" y="6496024"/>
            <a:ext cx="2248436" cy="584775"/>
          </a:xfrm>
          <a:prstGeom prst="rect">
            <a:avLst/>
          </a:prstGeom>
          <a:noFill/>
        </p:spPr>
        <p:txBody>
          <a:bodyPr wrap="none" rtlCol="0">
            <a:spAutoFit/>
          </a:bodyPr>
          <a:lstStyle/>
          <a:p>
            <a:r>
              <a:rPr lang="en-GB" sz="1400" dirty="0"/>
              <a:t>C</a:t>
            </a:r>
            <a:r>
              <a:rPr lang="en-GB" sz="1400" baseline="-25000" dirty="0"/>
              <a:t>orn</a:t>
            </a:r>
            <a:r>
              <a:rPr lang="en-GB" sz="1400" dirty="0"/>
              <a:t>TCO</a:t>
            </a:r>
            <a:r>
              <a:rPr lang="en-GB" sz="1400" baseline="-25000" dirty="0"/>
              <a:t>2</a:t>
            </a:r>
            <a:r>
              <a:rPr lang="en-GB" sz="1400" dirty="0"/>
              <a:t> = 4.9 +1.1*H</a:t>
            </a:r>
            <a:r>
              <a:rPr lang="en-GB" sz="1400" baseline="-25000" dirty="0"/>
              <a:t>arl</a:t>
            </a:r>
            <a:r>
              <a:rPr lang="en-GB" sz="1400" dirty="0"/>
              <a:t>TCO</a:t>
            </a:r>
            <a:r>
              <a:rPr lang="en-GB" sz="1400" baseline="-25000" dirty="0"/>
              <a:t>2</a:t>
            </a:r>
            <a:endParaRPr lang="en-GB" sz="1400" dirty="0"/>
          </a:p>
          <a:p>
            <a:endParaRPr lang="en-GB" dirty="0"/>
          </a:p>
        </p:txBody>
      </p:sp>
    </p:spTree>
    <p:extLst>
      <p:ext uri="{BB962C8B-B14F-4D97-AF65-F5344CB8AC3E}">
        <p14:creationId xmlns:p14="http://schemas.microsoft.com/office/powerpoint/2010/main" val="32017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13859</TotalTime>
  <Words>959</Words>
  <Application>Microsoft Office PowerPoint</Application>
  <PresentationFormat>On-screen Show (4:3)</PresentationFormat>
  <Paragraphs>160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vt:lpstr>
      <vt:lpstr>Office Theme</vt:lpstr>
      <vt:lpstr>Diagnosis of acid base balance in diarrhoeic calves.  Implementation in practice</vt:lpstr>
      <vt:lpstr>A historical perspective</vt:lpstr>
      <vt:lpstr>Neonatal calf diarrhoea</vt:lpstr>
      <vt:lpstr>Pathophysiology of diarrhoea in calves</vt:lpstr>
      <vt:lpstr>Meanwhile in the field ……..</vt:lpstr>
      <vt:lpstr>Michell &amp; Groutides 1990’s</vt:lpstr>
      <vt:lpstr>PowerPoint Presentation</vt:lpstr>
      <vt:lpstr>1993 - 1st use of the Harleco apparatus in the field –case series (n=32) of hospitalised calves</vt:lpstr>
      <vt:lpstr>Subsequent work</vt:lpstr>
      <vt:lpstr>which led to ……….</vt:lpstr>
      <vt:lpstr>Current options for field assessment of acid base disturbances.</vt:lpstr>
      <vt:lpstr>“The essence of comparative medicine is the similarity between species and the lessons to be learned from the differences between them”  AR Michell  J R Soc Med 1997 </vt:lpstr>
      <vt:lpstr>Acid-base theories</vt:lpstr>
      <vt:lpstr>Bob Michell and SID !</vt:lpstr>
      <vt:lpstr>Iatrogenic hypocalcaemia</vt:lpstr>
      <vt:lpstr>PowerPoint Presentation</vt:lpstr>
      <vt:lpstr>Acknowledgements</vt:lpstr>
    </vt:vector>
  </TitlesOfParts>
  <Company>The University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of acid base balance in diarrhoeic calves.  Implementation in practice</dc:title>
  <dc:creator>Grove-White, Dai</dc:creator>
  <cp:lastModifiedBy>Wilkinson, Liz</cp:lastModifiedBy>
  <cp:revision>72</cp:revision>
  <dcterms:created xsi:type="dcterms:W3CDTF">2017-04-21T10:05:17Z</dcterms:created>
  <dcterms:modified xsi:type="dcterms:W3CDTF">2017-05-30T09:29:53Z</dcterms:modified>
</cp:coreProperties>
</file>